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3" roundtripDataSignature="AMtx7mgkzpWUp5EjJAf2qsTH83kBJeEy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E8405D1-90CB-4982-878F-A50EDDB53DFA}">
  <a:tblStyle styleId="{DE8405D1-90CB-4982-878F-A50EDDB53DF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C6E522B-9ECC-4323-A023-1BCB9929D60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0b7e49b4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Intro should take 30 seconds</a:t>
            </a:r>
            <a:endParaRPr/>
          </a:p>
        </p:txBody>
      </p:sp>
      <p:sp>
        <p:nvSpPr>
          <p:cNvPr id="56" name="Google Shape;56;g30b7e49b4f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0b7e49b4fb_0_3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30b7e49b4fb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faa655882b_0_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faa655882b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faa655882b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b7e49b4f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7" name="Google Shape;137;g30b7e49b4fb_0_2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b7e49b4fb_0_3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0b7e49b4fb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45d697cfa_2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d45d697cfa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b7e49b4fb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2" name="Google Shape;162;g30b7e49b4fb_0_2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b7e49b4fb_2_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b7e49b4fb_2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0b7e49b4fb_2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b7e49b4fb_0_3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0b7e49b4fb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45d697cfa_1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d45d697cfa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d45d697cfa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b7e49b4fb_0_2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0b7e49b4fb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0b7e49b4f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30b7e49b4fb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45d697cfa_2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d45d697cfa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b7e49b4fb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30b7e49b4f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45d697cfa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2d45d697cf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7" name="Google Shape;7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fc39c5fe2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4" name="Google Shape;84;g2fc39c5fe2e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b7e49b4fb_0_10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0b7e49b4fb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0b7e49b4fb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b7e49b4fb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6" name="Google Shape;106;g30b7e49b4fb_0_2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45d697cfa_4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d45d697cfa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d45d697cfa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b7e49b4f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g30b7e49b4fb_0_2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NTCJdFAxzfgCZxQuwuBfgIpX8du7K-5h/view" TargetMode="External"/><Relationship Id="rId4" Type="http://schemas.openxmlformats.org/officeDocument/2006/relationships/image" Target="../media/image10.jpg"/><Relationship Id="rId5" Type="http://schemas.openxmlformats.org/officeDocument/2006/relationships/hyperlink" Target="http://drive.google.com/file/d/1a9_JPf-BCxoDSs9JuD4JMaX7dPdDqO_m/view" TargetMode="External"/><Relationship Id="rId6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Relationship Id="rId4" Type="http://schemas.openxmlformats.org/officeDocument/2006/relationships/image" Target="../media/image32.jpg"/><Relationship Id="rId5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13.png"/><Relationship Id="rId5" Type="http://schemas.openxmlformats.org/officeDocument/2006/relationships/image" Target="../media/image20.jpg"/><Relationship Id="rId6" Type="http://schemas.openxmlformats.org/officeDocument/2006/relationships/image" Target="../media/image18.png"/><Relationship Id="rId7" Type="http://schemas.openxmlformats.org/officeDocument/2006/relationships/image" Target="../media/image28.png"/><Relationship Id="rId8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jpg"/><Relationship Id="rId4" Type="http://schemas.openxmlformats.org/officeDocument/2006/relationships/image" Target="../media/image35.jpg"/><Relationship Id="rId5" Type="http://schemas.openxmlformats.org/officeDocument/2006/relationships/image" Target="../media/image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kPI5q8AhEdHePkkSwh2IQO1DUkNy-0di/view" TargetMode="External"/><Relationship Id="rId4" Type="http://schemas.openxmlformats.org/officeDocument/2006/relationships/image" Target="../media/image31.jpg"/><Relationship Id="rId5" Type="http://schemas.openxmlformats.org/officeDocument/2006/relationships/image" Target="../media/image36.jpg"/><Relationship Id="rId6" Type="http://schemas.openxmlformats.org/officeDocument/2006/relationships/image" Target="../media/image3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10" Type="http://schemas.openxmlformats.org/officeDocument/2006/relationships/image" Target="../media/image9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9.png"/><Relationship Id="rId7" Type="http://schemas.openxmlformats.org/officeDocument/2006/relationships/image" Target="../media/image19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UhvVXJWlrf_oZ_-4wt6OBWBrpO9PZbVC/view" TargetMode="External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0b7e49b4fb_0_0"/>
          <p:cNvSpPr txBox="1"/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Team 30: ECEN 215 Lab Kit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97520"/>
              <a:buFont typeface="Arial"/>
              <a:buNone/>
            </a:pPr>
            <a:r>
              <a:rPr lang="en-US"/>
              <a:t>Bi-Weekly Update 4</a:t>
            </a:r>
            <a:br>
              <a:rPr lang="en-US"/>
            </a:br>
            <a:r>
              <a:rPr lang="en-US" sz="2455"/>
              <a:t>Members: </a:t>
            </a:r>
            <a:r>
              <a:rPr lang="en-US" sz="2200"/>
              <a:t>Luis Diaz-Santini, Yusuf Hossain, </a:t>
            </a:r>
            <a:endParaRPr sz="22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1818"/>
              <a:buFont typeface="Arial"/>
              <a:buNone/>
            </a:pPr>
            <a:r>
              <a:rPr lang="en-US" sz="2200"/>
              <a:t>Ryan Freed, and Peter Zhang</a:t>
            </a:r>
            <a:br>
              <a:rPr lang="en-US" sz="2455"/>
            </a:br>
            <a:r>
              <a:rPr lang="en-US" sz="2455"/>
              <a:t>Sponsor: Dr. Lusher</a:t>
            </a:r>
            <a:endParaRPr sz="24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1"/>
              <a:buFont typeface="Arial"/>
              <a:buNone/>
            </a:pPr>
            <a:r>
              <a:rPr lang="en-US" sz="2455"/>
              <a:t>TA: Garret Brown</a:t>
            </a:r>
            <a:br>
              <a:rPr lang="en-US" sz="2455"/>
            </a:br>
            <a:endParaRPr sz="2455"/>
          </a:p>
        </p:txBody>
      </p:sp>
      <p:sp>
        <p:nvSpPr>
          <p:cNvPr id="59" name="Google Shape;59;g30b7e49b4fb_0_0"/>
          <p:cNvSpPr/>
          <p:nvPr/>
        </p:nvSpPr>
        <p:spPr>
          <a:xfrm>
            <a:off x="0" y="0"/>
            <a:ext cx="6111300" cy="61113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60" name="Google Shape;60;g30b7e49b4f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30b7e49b4fb_0_330" title="IMG_6565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200" y="912675"/>
            <a:ext cx="3224926" cy="5733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30b7e49b4fb_0_330" title="IMG_6566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0000" y="912675"/>
            <a:ext cx="3224926" cy="573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faa655882b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75" y="986775"/>
            <a:ext cx="7506898" cy="579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0b7e49b4fb_0_26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Oscilloscope and Multimeter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Peter Zhang</a:t>
            </a:r>
            <a:endParaRPr sz="2980"/>
          </a:p>
        </p:txBody>
      </p:sp>
      <p:graphicFrame>
        <p:nvGraphicFramePr>
          <p:cNvPr id="140" name="Google Shape;140;g30b7e49b4fb_0_267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{9C6E522B-9ECC-4323-A023-1BCB9929D60A}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</a:t>
                      </a:r>
                      <a:r>
                        <a:rPr lang="en-US" sz="1800"/>
                        <a:t>last update</a:t>
                      </a:r>
                      <a:r>
                        <a:rPr lang="en-US" sz="1800" u="none" cap="none" strike="noStrike"/>
                        <a:t>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19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Ammeter, ohmmeter, and voltmeter sends data to app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App displays values from multimeter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Implementation of real time plotting oscilloscope on application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Limited size of BLE attribute buffer, so only able to send one pair of voltage and time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Testing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precision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 of multimeter measurements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Memory issues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1" name="Google Shape;141;g30b7e49b4fb_0_267"/>
          <p:cNvSpPr txBox="1"/>
          <p:nvPr/>
        </p:nvSpPr>
        <p:spPr>
          <a:xfrm>
            <a:off x="1533235" y="5015346"/>
            <a:ext cx="63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0b7e49b4fb_0_324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47" name="Google Shape;147;g30b7e49b4fb_0_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75" y="1757012"/>
            <a:ext cx="4458650" cy="334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0b7e49b4fb_0_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500" y="1030625"/>
            <a:ext cx="2302276" cy="3069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30b7e49b4fb_0_324"/>
          <p:cNvPicPr preferRelativeResize="0"/>
          <p:nvPr/>
        </p:nvPicPr>
        <p:blipFill rotWithShape="1">
          <a:blip r:embed="rId5">
            <a:alphaModFix/>
          </a:blip>
          <a:srcRect b="16216" l="24503" r="5064" t="34775"/>
          <a:stretch/>
        </p:blipFill>
        <p:spPr>
          <a:xfrm>
            <a:off x="5496488" y="4351050"/>
            <a:ext cx="2302276" cy="213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2d45d697cfa_2_7"/>
          <p:cNvPicPr preferRelativeResize="0"/>
          <p:nvPr/>
        </p:nvPicPr>
        <p:blipFill rotWithShape="1">
          <a:blip r:embed="rId3">
            <a:alphaModFix/>
          </a:blip>
          <a:srcRect b="5220" l="0" r="0" t="7473"/>
          <a:stretch/>
        </p:blipFill>
        <p:spPr>
          <a:xfrm>
            <a:off x="6393325" y="2232925"/>
            <a:ext cx="2039276" cy="38178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g2d45d697cfa_2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317" y="1351750"/>
            <a:ext cx="2706307" cy="8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d45d697cfa_2_7"/>
          <p:cNvPicPr preferRelativeResize="0"/>
          <p:nvPr/>
        </p:nvPicPr>
        <p:blipFill rotWithShape="1">
          <a:blip r:embed="rId5">
            <a:alphaModFix/>
          </a:blip>
          <a:srcRect b="6768" l="0" r="0" t="0"/>
          <a:stretch/>
        </p:blipFill>
        <p:spPr>
          <a:xfrm>
            <a:off x="645125" y="2075125"/>
            <a:ext cx="2039269" cy="4077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g2d45d697cfa_2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225" y="1395742"/>
            <a:ext cx="2710425" cy="8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d45d697cfa_2_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9375" y="1424970"/>
            <a:ext cx="2710424" cy="734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d45d697cfa_2_7"/>
          <p:cNvPicPr preferRelativeResize="0"/>
          <p:nvPr/>
        </p:nvPicPr>
        <p:blipFill rotWithShape="1">
          <a:blip r:embed="rId8">
            <a:alphaModFix/>
          </a:blip>
          <a:srcRect b="4818" l="0" r="0" t="7099"/>
          <a:stretch/>
        </p:blipFill>
        <p:spPr>
          <a:xfrm>
            <a:off x="3478175" y="2197225"/>
            <a:ext cx="2039276" cy="385216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b7e49b4fb_0_27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PCB and Power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Ryan Freed</a:t>
            </a:r>
            <a:endParaRPr sz="2980"/>
          </a:p>
        </p:txBody>
      </p:sp>
      <p:graphicFrame>
        <p:nvGraphicFramePr>
          <p:cNvPr id="165" name="Google Shape;165;g30b7e49b4fb_0_273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{9C6E522B-9ECC-4323-A023-1BCB9929D60A}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</a:t>
                      </a:r>
                      <a:r>
                        <a:rPr lang="en-US" sz="1800"/>
                        <a:t>last update</a:t>
                      </a:r>
                      <a:r>
                        <a:rPr lang="en-US" sz="1800" u="none" cap="none" strike="noStrike"/>
                        <a:t>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Assembled and tested 3.3 V, 5 V, and -5 V converters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Tested 5 V supply switching system, began integration of -5 V supply switch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Began loading code from Devkit to ESP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-5 V supply switch does not turning off as expected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ESP is receiving code but not still is not generating waveforms as expected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Integrate and test voltmeter prototype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6" name="Google Shape;166;g30b7e49b4fb_0_273"/>
          <p:cNvSpPr txBox="1"/>
          <p:nvPr/>
        </p:nvSpPr>
        <p:spPr>
          <a:xfrm>
            <a:off x="1533235" y="5015346"/>
            <a:ext cx="63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30b7e49b4fb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500" y="1099400"/>
            <a:ext cx="7753574" cy="5897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0b7e49b4fb_0_336"/>
          <p:cNvSpPr txBox="1"/>
          <p:nvPr/>
        </p:nvSpPr>
        <p:spPr>
          <a:xfrm>
            <a:off x="1927123" y="3382297"/>
            <a:ext cx="4972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should all be test results! – show things working, functional test results, error checking, etc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 test results for integrated systems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g30b7e49b4fb_0_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00" y="1484388"/>
            <a:ext cx="4146595" cy="240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30b7e49b4fb_0_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2100" y="1524800"/>
            <a:ext cx="4875852" cy="236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0b7e49b4fb_0_3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6425" y="4029950"/>
            <a:ext cx="5867603" cy="250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45d697cfa_1_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d45d697cfa_1_1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g2d45d697cfa_1_1" title="20241009_20204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8" y="1049175"/>
            <a:ext cx="3180311" cy="565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d45d697cfa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9040" y="667626"/>
            <a:ext cx="4583786" cy="265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d45d697cfa_1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9050" y="4036425"/>
            <a:ext cx="4583772" cy="1959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b7e49b4fb_0_206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196" name="Google Shape;196;g30b7e49b4fb_0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2877"/>
            <a:ext cx="8839198" cy="363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0b7e49b4fb_0_5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66" name="Google Shape;66;g30b7e49b4fb_0_51"/>
          <p:cNvSpPr txBox="1"/>
          <p:nvPr>
            <p:ph idx="1" type="body"/>
          </p:nvPr>
        </p:nvSpPr>
        <p:spPr>
          <a:xfrm>
            <a:off x="457200" y="20492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774"/>
              <a:buNone/>
            </a:pPr>
            <a:r>
              <a:rPr b="1" lang="en-US" sz="2400"/>
              <a:t>Problem Statement:</a:t>
            </a:r>
            <a:endParaRPr b="1" sz="24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774"/>
              <a:buNone/>
            </a:pPr>
            <a:r>
              <a:t/>
            </a:r>
            <a:endParaRPr sz="2400"/>
          </a:p>
          <a:p>
            <a:pPr indent="-257808" lvl="0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Principles of Electrical Engineering (ECEN 215) teaches the basics of electric circuit analysis and electronics to non-ECEN majors.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774"/>
              <a:buNone/>
            </a:pPr>
            <a:r>
              <a:t/>
            </a:r>
            <a:endParaRPr sz="2400"/>
          </a:p>
          <a:p>
            <a:pPr indent="-257808" lvl="0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The transition of ECEN 215 to an online format poses a challenge due to its lab component relying on the Analog Discovery 2 (AD2), which is expensive.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774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774"/>
              <a:buNone/>
            </a:pPr>
            <a:r>
              <a:rPr b="1" lang="en-US" sz="2400"/>
              <a:t>Solution Proposal: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774"/>
              <a:buNone/>
            </a:pPr>
            <a:r>
              <a:t/>
            </a:r>
            <a:endParaRPr sz="2400"/>
          </a:p>
          <a:p>
            <a:pPr indent="-346710" lvl="0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The ECEN 215 Lab Kit offers a solution to the cost, convenience, and over complication issues that are abundant with the AD2. Aiming for a $50 price point</a:t>
            </a:r>
            <a:r>
              <a:rPr lang="en-US" sz="2400"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,</a:t>
            </a:r>
            <a:r>
              <a:rPr lang="en-US" sz="2400"/>
              <a:t> the lab kit offers a more catered simpler approach to each lab while also making it possible to complete at home.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774"/>
              <a:buNone/>
            </a:pPr>
            <a:r>
              <a:t/>
            </a:r>
            <a:endParaRPr sz="2400"/>
          </a:p>
          <a:p>
            <a:pPr indent="-346710" lvl="0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Will operate as the power supply, signal generator, multimeter, and Oscilloscope</a:t>
            </a:r>
            <a:r>
              <a:rPr lang="en-US" sz="2400"/>
              <a:t>.</a:t>
            </a:r>
            <a:endParaRPr sz="2400"/>
          </a:p>
        </p:txBody>
      </p:sp>
      <p:pic>
        <p:nvPicPr>
          <p:cNvPr id="67" name="Google Shape;67;g30b7e49b4fb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5748" y="286725"/>
            <a:ext cx="1844725" cy="15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Validation Plan </a:t>
            </a:r>
            <a:endParaRPr/>
          </a:p>
        </p:txBody>
      </p:sp>
      <p:pic>
        <p:nvPicPr>
          <p:cNvPr id="202" name="Google Shape;20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238" y="1780252"/>
            <a:ext cx="6163517" cy="4852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45d697cfa_2_24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Validation Plan </a:t>
            </a:r>
            <a:endParaRPr/>
          </a:p>
        </p:txBody>
      </p:sp>
      <p:pic>
        <p:nvPicPr>
          <p:cNvPr id="208" name="Google Shape;208;g2d45d697cfa_2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688" y="1700477"/>
            <a:ext cx="5862614" cy="4852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b7e49b4fb_0_157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 you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45d697cfa_5_0"/>
          <p:cNvSpPr txBox="1"/>
          <p:nvPr>
            <p:ph type="title"/>
          </p:nvPr>
        </p:nvSpPr>
        <p:spPr>
          <a:xfrm>
            <a:off x="457200" y="9195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Subsystems Overview</a:t>
            </a:r>
            <a:endParaRPr/>
          </a:p>
        </p:txBody>
      </p:sp>
      <p:sp>
        <p:nvSpPr>
          <p:cNvPr id="73" name="Google Shape;73;g2d45d697cfa_5_0"/>
          <p:cNvSpPr txBox="1"/>
          <p:nvPr>
            <p:ph idx="1" type="body"/>
          </p:nvPr>
        </p:nvSpPr>
        <p:spPr>
          <a:xfrm>
            <a:off x="1324500" y="5450000"/>
            <a:ext cx="6495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Peter: Multimeter and Oscilloscope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Yusuf: Waveforms and communicating to the microcontroller.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Luis: Mobile application to interface with device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Ryan: PCB design and power.</a:t>
            </a:r>
            <a:endParaRPr sz="1600"/>
          </a:p>
        </p:txBody>
      </p:sp>
      <p:pic>
        <p:nvPicPr>
          <p:cNvPr id="74" name="Google Shape;74;g2d45d697cfa_5_0"/>
          <p:cNvPicPr preferRelativeResize="0"/>
          <p:nvPr/>
        </p:nvPicPr>
        <p:blipFill rotWithShape="1">
          <a:blip r:embed="rId3">
            <a:alphaModFix/>
          </a:blip>
          <a:srcRect b="8941" l="0" r="0" t="0"/>
          <a:stretch/>
        </p:blipFill>
        <p:spPr>
          <a:xfrm>
            <a:off x="140962" y="1575613"/>
            <a:ext cx="8862074" cy="38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 </a:t>
            </a:r>
            <a:endParaRPr/>
          </a:p>
        </p:txBody>
      </p:sp>
      <p:sp>
        <p:nvSpPr>
          <p:cNvPr id="80" name="Google Shape;80;p4"/>
          <p:cNvSpPr txBox="1"/>
          <p:nvPr/>
        </p:nvSpPr>
        <p:spPr>
          <a:xfrm>
            <a:off x="328825" y="2038175"/>
            <a:ext cx="21873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Pins: 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+5 V supply, -5 V supply, GND, Waveform,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Amm+, Amm-, Voltmeter+, Voltmeter-,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(Ohmmeter+,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Ohmmeter-)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825" y="2038175"/>
            <a:ext cx="5835526" cy="4438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fc39c5fe2e_0_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 </a:t>
            </a:r>
            <a:endParaRPr/>
          </a:p>
        </p:txBody>
      </p:sp>
      <p:pic>
        <p:nvPicPr>
          <p:cNvPr id="87" name="Google Shape;87;g2fc39c5fe2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0" y="1737526"/>
            <a:ext cx="1168875" cy="25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2fc39c5fe2e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2250" y="1735901"/>
            <a:ext cx="1168875" cy="2504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2fc39c5fe2e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9650" y="1741013"/>
            <a:ext cx="1168875" cy="249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fc39c5fe2e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7050" y="1735413"/>
            <a:ext cx="1168875" cy="2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fc39c5fe2e_0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4450" y="1746301"/>
            <a:ext cx="1168875" cy="248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fc39c5fe2e_0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1850" y="1735413"/>
            <a:ext cx="1168875" cy="248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fc39c5fe2e_0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29250" y="1735413"/>
            <a:ext cx="1168875" cy="248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2fc39c5fe2e_0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79646" y="4240660"/>
            <a:ext cx="1168875" cy="251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fc39c5fe2e_0_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17049" y="4246287"/>
            <a:ext cx="1168875" cy="2504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fc39c5fe2e_0_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54446" y="4240635"/>
            <a:ext cx="1168875" cy="2515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b7e49b4fb_0_10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Timeline</a:t>
            </a:r>
            <a:endParaRPr/>
          </a:p>
        </p:txBody>
      </p:sp>
      <p:graphicFrame>
        <p:nvGraphicFramePr>
          <p:cNvPr id="103" name="Google Shape;103;g30b7e49b4fb_0_106"/>
          <p:cNvGraphicFramePr/>
          <p:nvPr/>
        </p:nvGraphicFramePr>
        <p:xfrm>
          <a:off x="299472" y="25908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{DE8405D1-90CB-4982-878F-A50EDDB53DFA}</a:tableStyleId>
              </a:tblPr>
              <a:tblGrid>
                <a:gridCol w="1046500"/>
                <a:gridCol w="1225625"/>
                <a:gridCol w="1183425"/>
                <a:gridCol w="1249100"/>
                <a:gridCol w="1188350"/>
                <a:gridCol w="1119375"/>
                <a:gridCol w="1547250"/>
              </a:tblGrid>
              <a:tr h="138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None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Ensure Working Subsystem</a:t>
                      </a:r>
                      <a:endParaRPr b="1"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None/>
                      </a:pPr>
                      <a:r>
                        <a:t/>
                      </a:r>
                      <a:endParaRPr b="1"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None/>
                      </a:pPr>
                      <a:r>
                        <a:t/>
                      </a:r>
                      <a:endParaRPr b="1"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None/>
                      </a:pPr>
                      <a:r>
                        <a:t/>
                      </a:r>
                      <a:endParaRPr b="1"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(completed </a:t>
                      </a:r>
                      <a:r>
                        <a:rPr lang="en-US" sz="1300"/>
                        <a:t>8</a:t>
                      </a:r>
                      <a:r>
                        <a:rPr lang="en-US" sz="1300" u="none" cap="none" strike="noStrike"/>
                        <a:t>/</a:t>
                      </a:r>
                      <a:r>
                        <a:rPr lang="en-US" sz="1300"/>
                        <a:t>22</a:t>
                      </a:r>
                      <a:r>
                        <a:rPr lang="en-US" sz="1300" u="none" cap="none" strike="noStrike"/>
                        <a:t>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Research Integrating /</a:t>
                      </a:r>
                      <a:endParaRPr b="1"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Ensure Working Subsystems</a:t>
                      </a:r>
                      <a:endParaRPr b="1"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 (completed </a:t>
                      </a:r>
                      <a:r>
                        <a:rPr lang="en-US" sz="1300"/>
                        <a:t>8</a:t>
                      </a:r>
                      <a:r>
                        <a:rPr lang="en-US" sz="1300" u="none" cap="none" strike="noStrike"/>
                        <a:t>/</a:t>
                      </a:r>
                      <a:r>
                        <a:rPr lang="en-US" sz="1300"/>
                        <a:t>29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Integrate App with Wave Gen and </a:t>
                      </a: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Multimeter 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9/2</a:t>
                      </a:r>
                      <a:r>
                        <a:rPr lang="en-US" sz="1300"/>
                        <a:t>4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Integrate App with </a:t>
                      </a: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Oscilloscope / Integrated Testing</a:t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(to complete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by 10/1</a:t>
                      </a:r>
                      <a:r>
                        <a:rPr lang="en-US" sz="1300"/>
                        <a:t>6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Complete Testing of Integrated Subsystems</a:t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1</a:t>
                      </a:r>
                      <a:r>
                        <a:rPr lang="en-US" sz="1300"/>
                        <a:t>0</a:t>
                      </a:r>
                      <a:r>
                        <a:rPr lang="en-US" sz="1300" u="none" cap="none" strike="noStrike"/>
                        <a:t>/</a:t>
                      </a:r>
                      <a:r>
                        <a:rPr lang="en-US" sz="1300"/>
                        <a:t>30</a:t>
                      </a:r>
                      <a:r>
                        <a:rPr lang="en-US" sz="1300" u="none" cap="none" strike="noStrike"/>
                        <a:t>)</a:t>
                      </a:r>
                      <a:endParaRPr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Complete Validation of Integrated Subsystem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(to complete by 11/7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Documentation</a:t>
                      </a:r>
                      <a:endParaRPr b="1"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 and Buffer Time</a:t>
                      </a:r>
                      <a:br>
                        <a:rPr lang="en-US" sz="1300" u="none" cap="none" strike="noStrike"/>
                      </a:br>
                      <a:endParaRPr sz="13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(to complete by 11/</a:t>
                      </a:r>
                      <a:r>
                        <a:rPr lang="en-US" sz="1300"/>
                        <a:t>10</a:t>
                      </a:r>
                      <a:r>
                        <a:rPr lang="en-US" sz="1300" u="none" cap="none" strike="noStrike"/>
                        <a:t>)</a:t>
                      </a:r>
                      <a:endParaRPr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b7e49b4fb_0_25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Waveform Generator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Yusuf Hossain</a:t>
            </a:r>
            <a:endParaRPr sz="2980"/>
          </a:p>
        </p:txBody>
      </p:sp>
      <p:graphicFrame>
        <p:nvGraphicFramePr>
          <p:cNvPr id="109" name="Google Shape;109;g30b7e49b4fb_0_256"/>
          <p:cNvGraphicFramePr/>
          <p:nvPr/>
        </p:nvGraphicFramePr>
        <p:xfrm>
          <a:off x="685800" y="211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{9C6E522B-9ECC-4323-A023-1BCB9929D60A}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since last update</a:t>
                      </a:r>
                      <a:r>
                        <a:rPr lang="en-US" sz="1800" u="none" cap="none" strike="noStrike"/>
                        <a:t> 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/>
                        <a:t>Able to boot wavegen code onto ESP32 attached to the</a:t>
                      </a:r>
                      <a:r>
                        <a:rPr lang="en-US" sz="1800"/>
                        <a:t> PCB using TTL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Wavegen is able to activate via BLE connection through </a:t>
                      </a:r>
                      <a:r>
                        <a:rPr lang="en-US" sz="1800"/>
                        <a:t>the</a:t>
                      </a:r>
                      <a:r>
                        <a:rPr lang="en-US" sz="1800"/>
                        <a:t> app</a:t>
                      </a:r>
                      <a:endParaRPr sz="1800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/>
                        <a:t>Form continuous waveform on mobile app for all waveform shapes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Smooth out graphs on PCB ESP32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Display waveforms and characteristics of the graphs on the mobile app</a:t>
                      </a:r>
                      <a:endParaRPr sz="1800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" name="Google Shape;110;g30b7e49b4fb_0_256"/>
          <p:cNvSpPr txBox="1"/>
          <p:nvPr/>
        </p:nvSpPr>
        <p:spPr>
          <a:xfrm>
            <a:off x="1572000" y="44892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2d45d697cfa_4_0" title="Copy of IMG_495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875" y="954350"/>
            <a:ext cx="4373924" cy="583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b7e49b4fb_0_26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Mobile App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Luis Diaz-Santini</a:t>
            </a:r>
            <a:endParaRPr sz="2980"/>
          </a:p>
        </p:txBody>
      </p:sp>
      <p:graphicFrame>
        <p:nvGraphicFramePr>
          <p:cNvPr id="122" name="Google Shape;122;g30b7e49b4fb_0_262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{9C6E522B-9ECC-4323-A023-1BCB9929D60A}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since last update</a:t>
                      </a:r>
                      <a:r>
                        <a:rPr lang="en-US" sz="1800" u="none" cap="none" strike="noStrike"/>
                        <a:t>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20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W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aveforms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 activate after user input through app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App input activates 5 volt and -5 volt supplies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Solve (potential) memory issue with ESP32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Clean up noise on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waveform and finalize square/triangle waves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Test power supply GPIO activation with PCB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